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24" d="100"/>
          <a:sy n="124" d="100"/>
        </p:scale>
        <p:origin x="630" y="-774"/>
      </p:cViewPr>
      <p:guideLst>
        <p:guide orient="horz" pos="1921"/>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a:t>WazeGrow | </a:t>
            </a:r>
            <a:r>
              <a:rPr lang="en" sz="1600" b="1" dirty="0"/>
              <a:t>Preliminary Data Summary</a:t>
            </a:r>
            <a:endParaRPr sz="1900" dirty="0"/>
          </a:p>
        </p:txBody>
      </p:sp>
      <p:sp>
        <p:nvSpPr>
          <p:cNvPr id="155" name="Google Shape;155;p8"/>
          <p:cNvSpPr txBox="1">
            <a:spLocks noGrp="1"/>
          </p:cNvSpPr>
          <p:nvPr>
            <p:ph type="subTitle" idx="3"/>
          </p:nvPr>
        </p:nvSpPr>
        <p:spPr>
          <a:xfrm>
            <a:off x="465075" y="1030275"/>
            <a:ext cx="3516900" cy="400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126238"/>
            <a:ext cx="6862500" cy="1360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r>
              <a:rPr lang="en" sz="1200" b="1">
                <a:solidFill>
                  <a:schemeClr val="dk1"/>
                </a:solidFill>
                <a:latin typeface="Roboto"/>
                <a:ea typeface="Roboto"/>
                <a:cs typeface="Roboto"/>
                <a:sym typeface="Roboto"/>
              </a:rPr>
              <a:t>This report offers a preliminary data summary, information on the project status and key insights of Milestone 2, which impact the future development of the overall project.  </a:t>
            </a:r>
            <a:endParaRPr sz="1200" b="1">
              <a:solidFill>
                <a:schemeClr val="dk1"/>
              </a:solidFill>
              <a:latin typeface="Google Sans"/>
              <a:ea typeface="Google Sans"/>
              <a:cs typeface="Google Sans"/>
              <a:sym typeface="Google Sans"/>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488848"/>
            <a:chOff x="438150" y="3745275"/>
            <a:chExt cx="3415500" cy="3488848"/>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Roboto"/>
                  <a:ea typeface="Roboto"/>
                  <a:cs typeface="Roboto"/>
                  <a:sym typeface="Roboto"/>
                </a:rPr>
                <a:t>Milestone 2 - Compile Summary Information </a:t>
              </a:r>
              <a:endParaRPr sz="1200" b="1">
                <a:latin typeface="Roboto"/>
                <a:ea typeface="Roboto"/>
                <a:cs typeface="Roboto"/>
                <a:sym typeface="Roboto"/>
              </a:endParaRPr>
            </a:p>
          </p:txBody>
        </p:sp>
        <p:sp>
          <p:nvSpPr>
            <p:cNvPr id="164" name="Google Shape;164;p8"/>
            <p:cNvSpPr txBox="1"/>
            <p:nvPr/>
          </p:nvSpPr>
          <p:spPr>
            <a:xfrm>
              <a:off x="482325" y="4038407"/>
              <a:ext cx="3224100" cy="3195716"/>
            </a:xfrm>
            <a:prstGeom prst="rect">
              <a:avLst/>
            </a:prstGeom>
            <a:noFill/>
            <a:ln>
              <a:noFill/>
            </a:ln>
          </p:spPr>
          <p:txBody>
            <a:bodyPr spcFirstLastPara="1" wrap="square" lIns="91425" tIns="91425" rIns="91425" bIns="91425" anchor="t" anchorCtr="0">
              <a:spAutoFit/>
            </a:bodyPr>
            <a:lstStyle/>
            <a:p>
              <a:pPr marL="257175" indent="-314325"/>
              <a:r>
                <a:rPr lang="en" sz="1500" dirty="0">
                  <a:solidFill>
                    <a:schemeClr val="dk1"/>
                  </a:solidFill>
                </a:rPr>
                <a:t>🎯 </a:t>
              </a:r>
              <a:r>
                <a:rPr lang="en" sz="1100" b="1" dirty="0">
                  <a:solidFill>
                    <a:schemeClr val="dk1"/>
                  </a:solidFill>
                  <a:latin typeface="Roboto"/>
                  <a:ea typeface="Roboto"/>
                  <a:cs typeface="Roboto"/>
                  <a:sym typeface="Roboto"/>
                </a:rPr>
                <a:t>Target Goal:</a:t>
              </a:r>
              <a:r>
                <a:rPr lang="en" sz="1100" dirty="0">
                  <a:solidFill>
                    <a:schemeClr val="dk1"/>
                  </a:solidFill>
                  <a:latin typeface="Roboto"/>
                  <a:ea typeface="Roboto"/>
                  <a:cs typeface="Roboto"/>
                  <a:sym typeface="Roboto"/>
                </a:rPr>
                <a:t> Inspect </a:t>
              </a:r>
              <a:r>
                <a:rPr lang="en-US" sz="1100" dirty="0">
                  <a:solidFill>
                    <a:schemeClr val="dk1"/>
                  </a:solidFill>
                  <a:latin typeface="Roboto"/>
                  <a:ea typeface="Roboto"/>
                  <a:cs typeface="Roboto"/>
                </a:rPr>
                <a:t>a </a:t>
              </a:r>
              <a:r>
                <a:rPr lang="en-US" sz="1100" dirty="0" err="1">
                  <a:solidFill>
                    <a:schemeClr val="dk1"/>
                  </a:solidFill>
                  <a:latin typeface="Roboto"/>
                  <a:ea typeface="Roboto"/>
                  <a:cs typeface="Roboto"/>
                </a:rPr>
                <a:t>dataframe</a:t>
              </a:r>
              <a:r>
                <a:rPr lang="en-US" sz="1100" dirty="0">
                  <a:solidFill>
                    <a:schemeClr val="dk1"/>
                  </a:solidFill>
                  <a:latin typeface="Roboto"/>
                  <a:ea typeface="Roboto"/>
                  <a:cs typeface="Roboto"/>
                </a:rPr>
                <a:t> constructed within Python, perform a cursory inspection of the provided dataset,. and </a:t>
              </a:r>
              <a:r>
                <a:rPr lang="en" sz="1100" dirty="0">
                  <a:solidFill>
                    <a:schemeClr val="dk1"/>
                  </a:solidFill>
                  <a:latin typeface="Roboto"/>
                  <a:ea typeface="Roboto"/>
                  <a:cs typeface="Roboto"/>
                  <a:sym typeface="Roboto"/>
                </a:rPr>
                <a:t>learn important relationships between variables</a:t>
              </a:r>
              <a:endParaRPr lang="en-US" sz="1100" dirty="0">
                <a:solidFill>
                  <a:schemeClr val="dk1"/>
                </a:solidFill>
                <a:latin typeface="Roboto"/>
                <a:ea typeface="Roboto"/>
                <a:cs typeface="Roboto"/>
                <a:sym typeface="Roboto"/>
              </a:endParaRPr>
            </a:p>
            <a:p>
              <a:pPr marL="257175" lvl="0" indent="-314325" algn="l" rtl="0">
                <a:lnSpc>
                  <a:spcPct val="100000"/>
                </a:lnSpc>
                <a:spcBef>
                  <a:spcPts val="0"/>
                </a:spcBef>
                <a:spcAft>
                  <a:spcPts val="0"/>
                </a:spcAft>
                <a:buNone/>
              </a:pPr>
              <a:r>
                <a:rPr lang="en" sz="1200" dirty="0">
                  <a:solidFill>
                    <a:schemeClr val="dk1"/>
                  </a:solidFill>
                  <a:latin typeface="Roboto"/>
                  <a:ea typeface="Roboto"/>
                  <a:cs typeface="Roboto"/>
                  <a:sym typeface="Roboto"/>
                </a:rPr>
                <a:t> </a:t>
              </a:r>
              <a:r>
                <a:rPr lang="en" sz="1500" dirty="0">
                  <a:solidFill>
                    <a:schemeClr val="dk1"/>
                  </a:solidFill>
                </a:rPr>
                <a:t>🎯</a:t>
              </a:r>
              <a:r>
                <a:rPr lang="en" sz="1200" dirty="0">
                  <a:solidFill>
                    <a:schemeClr val="dk1"/>
                  </a:solidFill>
                </a:rPr>
                <a:t> </a:t>
              </a:r>
              <a:r>
                <a:rPr lang="en" sz="1100" b="1" dirty="0">
                  <a:solidFill>
                    <a:schemeClr val="dk1"/>
                  </a:solidFill>
                  <a:latin typeface="Roboto"/>
                  <a:ea typeface="Roboto"/>
                  <a:cs typeface="Roboto"/>
                  <a:sym typeface="Roboto"/>
                </a:rPr>
                <a:t>Methods:</a:t>
              </a:r>
              <a:r>
                <a:rPr lang="en" sz="1100" dirty="0">
                  <a:solidFill>
                    <a:schemeClr val="dk1"/>
                  </a:solidFill>
                  <a:latin typeface="Roboto"/>
                  <a:ea typeface="Roboto"/>
                  <a:cs typeface="Roboto"/>
                  <a:sym typeface="Roboto"/>
                </a:rPr>
                <a:t> </a:t>
              </a:r>
              <a:endParaRPr sz="1100" dirty="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Built a dataframe</a:t>
              </a:r>
              <a:endParaRPr sz="1100" dirty="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Each row represents a single observation, and each column represents a single variable</a:t>
              </a:r>
              <a:endParaRPr sz="1100" dirty="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Collected preliminary statistics</a:t>
              </a:r>
              <a:endParaRPr sz="1100" dirty="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100" dirty="0">
                  <a:solidFill>
                    <a:schemeClr val="dk1"/>
                  </a:solidFill>
                  <a:latin typeface="Roboto"/>
                  <a:ea typeface="Roboto"/>
                  <a:cs typeface="Roboto"/>
                  <a:sym typeface="Roboto"/>
                </a:rPr>
                <a:t>Analyzed user behavior</a:t>
              </a:r>
              <a:endParaRPr sz="1100" dirty="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dirty="0">
                  <a:solidFill>
                    <a:schemeClr val="dk1"/>
                  </a:solidFill>
                </a:rPr>
                <a:t>🎯</a:t>
              </a:r>
              <a:r>
                <a:rPr lang="en" sz="1200" dirty="0">
                  <a:solidFill>
                    <a:schemeClr val="dk1"/>
                  </a:solidFill>
                </a:rPr>
                <a:t> </a:t>
              </a:r>
              <a:r>
                <a:rPr lang="en" sz="1100" b="1" dirty="0">
                  <a:solidFill>
                    <a:schemeClr val="dk1"/>
                  </a:solidFill>
                  <a:latin typeface="Roboto"/>
                  <a:ea typeface="Roboto"/>
                  <a:cs typeface="Roboto"/>
                  <a:sym typeface="Roboto"/>
                </a:rPr>
                <a:t>Impact:</a:t>
              </a:r>
              <a:r>
                <a:rPr lang="en" sz="1100" dirty="0">
                  <a:solidFill>
                    <a:schemeClr val="dk1"/>
                  </a:solidFill>
                  <a:latin typeface="Roboto"/>
                  <a:ea typeface="Roboto"/>
                  <a:cs typeface="Roboto"/>
                  <a:sym typeface="Roboto"/>
                </a:rPr>
                <a:t> Our team determined important relationships between variables that will guide further analysis of user data. </a:t>
              </a:r>
              <a:endParaRPr sz="1100" dirty="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dirty="0">
                <a:latin typeface="Roboto"/>
                <a:ea typeface="Roboto"/>
                <a:cs typeface="Roboto"/>
                <a:sym typeface="Roboto"/>
              </a:rPr>
              <a:t>This dataset contains</a:t>
            </a:r>
            <a:r>
              <a:rPr lang="en" sz="1150" b="1" dirty="0">
                <a:latin typeface="Roboto"/>
                <a:ea typeface="Roboto"/>
                <a:cs typeface="Roboto"/>
                <a:sym typeface="Roboto"/>
              </a:rPr>
              <a:t> 82% retained users </a:t>
            </a:r>
            <a:r>
              <a:rPr lang="en" sz="1150" dirty="0">
                <a:latin typeface="Roboto"/>
                <a:ea typeface="Roboto"/>
                <a:cs typeface="Roboto"/>
                <a:sym typeface="Roboto"/>
              </a:rPr>
              <a:t>and</a:t>
            </a:r>
            <a:r>
              <a:rPr lang="en" sz="1150" b="1" dirty="0">
                <a:latin typeface="Roboto"/>
                <a:ea typeface="Roboto"/>
                <a:cs typeface="Roboto"/>
                <a:sym typeface="Roboto"/>
              </a:rPr>
              <a:t> 18% churned users</a:t>
            </a:r>
            <a:r>
              <a:rPr lang="en" sz="1150" dirty="0">
                <a:latin typeface="Roboto"/>
                <a:ea typeface="Roboto"/>
                <a:cs typeface="Roboto"/>
                <a:sym typeface="Roboto"/>
              </a:rPr>
              <a:t>.</a:t>
            </a:r>
            <a:endParaRPr sz="1150" dirty="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dirty="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dirty="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dirty="0">
                <a:latin typeface="Roboto"/>
                <a:ea typeface="Roboto"/>
                <a:cs typeface="Roboto"/>
                <a:sym typeface="Roboto"/>
              </a:rPr>
              <a:t>Churned users averaged ~3 more drives in the last month than retained users.</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Retained users used the app on over twice as many days as churned users in the last month.</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churned user drove ~200 more kilometers and 2.5 more hours during the last month than the median retained user.</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latin typeface="Roboto"/>
                <a:ea typeface="Roboto"/>
                <a:cs typeface="Roboto"/>
                <a:sym typeface="Roboto"/>
              </a:rPr>
              <a:t>The median user who churned drove 698 kilometers each day they drove last month, which is about 240% the per-drive-day distance of retained users.</a:t>
            </a:r>
            <a:endParaRPr sz="1150" dirty="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dirty="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dirty="0">
              <a:latin typeface="Roboto"/>
              <a:ea typeface="Roboto"/>
              <a:cs typeface="Roboto"/>
              <a:sym typeface="Roboto"/>
            </a:endParaRPr>
          </a:p>
          <a:p>
            <a:pPr marL="457200" lvl="0" indent="0" algn="l" rtl="0">
              <a:spcBef>
                <a:spcPts val="1000"/>
              </a:spcBef>
              <a:spcAft>
                <a:spcPts val="1000"/>
              </a:spcAft>
              <a:buNone/>
            </a:pPr>
            <a:endParaRPr sz="1200" dirty="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dirty="0">
                <a:solidFill>
                  <a:schemeClr val="dk1"/>
                </a:solidFill>
                <a:latin typeface="Roboto"/>
                <a:ea typeface="Roboto"/>
                <a:cs typeface="Roboto"/>
                <a:sym typeface="Roboto"/>
              </a:rPr>
              <a:t>Our team recommends gathering more data on the super-drivers</a:t>
            </a:r>
            <a:r>
              <a:rPr lang="en" sz="1150" dirty="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dirty="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dirty="0">
                <a:solidFill>
                  <a:schemeClr val="dk1"/>
                </a:solidFill>
                <a:latin typeface="Roboto"/>
                <a:ea typeface="Roboto"/>
                <a:cs typeface="Roboto"/>
                <a:sym typeface="Roboto"/>
              </a:rPr>
              <a:t>The immediate next step is to conduct thorough EDA and develop data visualizations</a:t>
            </a:r>
            <a:r>
              <a:rPr lang="en" sz="1150" dirty="0">
                <a:solidFill>
                  <a:schemeClr val="dk1"/>
                </a:solidFill>
                <a:latin typeface="Roboto"/>
                <a:ea typeface="Roboto"/>
                <a:cs typeface="Roboto"/>
                <a:sym typeface="Roboto"/>
              </a:rPr>
              <a:t> to illustrate the narrative behind the data and guide future project decisions. </a:t>
            </a:r>
            <a:endParaRPr sz="1150" dirty="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437</Words>
  <Application>Microsoft Office PowerPoint</Application>
  <PresentationFormat>Personalizado</PresentationFormat>
  <Paragraphs>23</Paragraphs>
  <Slides>1</Slides>
  <Notes>1</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vt:i4>
      </vt:variant>
    </vt:vector>
  </HeadingPairs>
  <TitlesOfParts>
    <vt:vector size="9" baseType="lpstr">
      <vt:lpstr>Arial</vt:lpstr>
      <vt:lpstr>PT Sans Narrow</vt:lpstr>
      <vt:lpstr>Google Sans</vt:lpstr>
      <vt:lpstr>Roboto</vt:lpstr>
      <vt:lpstr>Google Sans SemiBold</vt:lpstr>
      <vt:lpstr>Work Sans</vt:lpstr>
      <vt:lpstr>Calibri</vt:lpstr>
      <vt:lpstr>Simple Light</vt:lpstr>
      <vt:lpstr>WazeGrow |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Jaime Orejarena</cp:lastModifiedBy>
  <cp:revision>2</cp:revision>
  <dcterms:modified xsi:type="dcterms:W3CDTF">2025-01-30T23:56:27Z</dcterms:modified>
</cp:coreProperties>
</file>